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5" r:id="rId3"/>
    <p:sldId id="276" r:id="rId4"/>
    <p:sldId id="266" r:id="rId5"/>
    <p:sldId id="270" r:id="rId6"/>
    <p:sldId id="268" r:id="rId7"/>
    <p:sldId id="274" r:id="rId8"/>
    <p:sldId id="272" r:id="rId9"/>
    <p:sldId id="273" r:id="rId10"/>
  </p:sldIdLst>
  <p:sldSz cx="12192000" cy="6858000"/>
  <p:notesSz cx="6797675" cy="9928225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uhai Mónika" initials="SM" lastIdx="1" clrIdx="0">
    <p:extLst>
      <p:ext uri="{19B8F6BF-5375-455C-9EA6-DF929625EA0E}">
        <p15:presenceInfo xmlns:p15="http://schemas.microsoft.com/office/powerpoint/2012/main" userId="S::szuhai.monika@kre.hu::531333f8-8cb3-481d-8674-1ff9c8cda9b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941C"/>
    <a:srgbClr val="3399FF"/>
    <a:srgbClr val="F8C8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36" autoAdjust="0"/>
    <p:restoredTop sz="94660"/>
  </p:normalViewPr>
  <p:slideViewPr>
    <p:cSldViewPr snapToGrid="0">
      <p:cViewPr varScale="1">
        <p:scale>
          <a:sx n="82" d="100"/>
          <a:sy n="82" d="100"/>
        </p:scale>
        <p:origin x="283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>
            <a:extLst>
              <a:ext uri="{FF2B5EF4-FFF2-40B4-BE49-F238E27FC236}">
                <a16:creationId xmlns:a16="http://schemas.microsoft.com/office/drawing/2014/main" id="{D03AE7E2-D685-40B4-808F-D6A93CDF33A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0C5225B0-F1C5-4508-BB0B-06D38DEE1E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E3680-739B-4D41-BF6E-EB18767C2A64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8B813F22-FC66-4D60-B29E-B6E744AAAEC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F7CF657-7C45-48F6-A807-A3D9828EE56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936FE-5B55-48EA-BAAD-6C2892318AC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5065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4ECACA-FD3F-421B-B5FD-DE15BB038B0B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4F54A7-F74A-485A-B837-9EC26185EE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4363051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2DBF38-3107-4CD3-9E73-5D82904686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9760A538-8537-4FCB-A6C0-F4480297DB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2C12ED0-C544-451F-B07F-4A069EAC0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DC7F6D85-9CAD-45FF-AF86-D735F0885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4FE0815-BA91-4D5E-8931-D688C2F47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88715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DEE31A5-FAAD-468D-A814-39D676EC2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3E2682F1-3D48-4376-807A-B7F250CC2D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458F5CE-77AC-44E8-B00C-E082C340C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BB07743-A2C5-42F6-B782-95F6CDC4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CCEB386-852A-4C13-B5C3-90BB6C514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731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6B3FA6F4-1554-4CA5-BAFC-4996B16D79F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CC97E880-72DD-4B07-B5E7-06EABAFFEA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35C9BCF-5244-4A78-AEFA-72FD5B5D6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81CF41E-CD1C-4747-A31C-420DA8BDCA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E6C330AA-26BA-433F-9E49-460CFAAE9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2775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EAE5533-4603-40BE-BA79-DDE692A7BE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0A0026D-F531-4CC3-8132-1509E3B4B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FA39C41B-04DB-4876-9C3B-BB2AFF7EB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7D4C586-832C-46A2-8149-C7449BA69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3B74800-29EE-4D26-A61E-4DF0EAD47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75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5F5B88-45F4-436E-86A1-697D8C5EB3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65B617DD-0254-4302-BC3A-56C1BDE160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19634FC-9AFE-48A1-A365-CE9446A2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BDBAABE-7B6A-4771-BD19-6CDDF3436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F5BE7C8-1EA1-4FF4-919A-ADCDE62B3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8011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7CE5764-2C2A-4882-802E-21875E891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E3FD3CD-143E-49E3-8F6E-ACEF348444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ACB341CA-2573-4749-9F21-E9FB7111AD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F0951B3-83A6-45B6-BDBB-599806B3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D597D33-CF1D-452C-BFBA-12C1B1DF1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E934F0-6026-4406-8294-7223B08FE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1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3F289AE-3CE6-494C-A159-253331FFC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83AD81B2-58B3-4DBA-A63C-557179D986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9F203DED-0C9B-4CCD-A8E1-B960E02068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AA405393-A66D-40A2-B2F3-EEFCB75DC3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FBDF655C-471C-4F04-9ACA-105BBF8613B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CEBDEECD-FCA8-49CD-A583-3EB7920261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5FAEADEC-ED82-4600-8B3B-9AFB34EB4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DBF53510-A5D4-4D5B-B235-03060FB0C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16236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CE2263FB-DC1E-46A9-B507-9E6C98B1A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C56DE230-4A98-4A0E-9E47-A4AE2AE5B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89EB776-A129-4D3F-8B3A-85308160C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AC48E855-B7F8-4395-AAE9-2308D45A85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0874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75B31623-F47D-44C8-B25B-91D0C8E10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5DFB6E38-3208-4216-8FE8-530AC4247B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42D98E60-8847-4A03-AC27-EF232FCE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125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A468DFD-C28E-4A27-89DE-D29979146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4BDB7BB-364F-480D-A941-7C65C6BD0F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AE7C41-9E94-4C73-BB4F-AD36F63B9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079E65B4-9EF1-40D7-AA12-09BDA6E8F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35A47B5-4F5D-493E-9C75-1ADDB7711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B1260D4-908E-4051-8548-DB064ACB2B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89852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362B8EE-4C1E-4DDB-9AD6-006F2387D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8BB50C4-9252-4193-BBB9-17602C5685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ACF03177-6E57-4271-AA63-78228E33D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5837FA4D-1748-410A-B331-8EC6152B8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67375917-3ADD-4E2A-8E49-4C63F2DA2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C904248E-C8C9-4F5F-8F96-C462DBF66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116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7957F0B-7166-4BBD-9D81-79A642323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207C2FA-D742-4276-9844-63B56E4ED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5BE019FE-A885-4D6E-981E-8DCF69BE7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391C6-1E78-40D5-BE9E-7EBCF42B1A1F}" type="datetimeFigureOut">
              <a:rPr lang="hu-HU" smtClean="0"/>
              <a:t>2024. 04. 24.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0EAC8C0-FBC7-47E2-821C-0ACD33C2A3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8EFF4557-EF8B-4983-8170-2A973B6368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62306D-A11A-4FF0-854A-F6E560BADA6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281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s://btk.kre.hu/index.php/2015-10-20-12-12-54/tanulmanyi-osztaly/tanulmanyi-szakfelelosok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7582AA1-FA84-4C80-84D7-3E32B86243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437583"/>
          </a:xfrm>
        </p:spPr>
        <p:txBody>
          <a:bodyPr>
            <a:normAutofit/>
          </a:bodyPr>
          <a:lstStyle/>
          <a:p>
            <a:r>
              <a:rPr lang="hu-HU" sz="4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Portfólió feltöltése a </a:t>
            </a:r>
            <a:r>
              <a:rPr lang="hu-HU" sz="4800" b="1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Neptunba</a:t>
            </a:r>
            <a:endParaRPr lang="hu-HU" sz="16600" b="1" dirty="0">
              <a:latin typeface="+mn-lt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BA0877DB-5D57-4A2E-94CA-88F402577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86995"/>
            <a:ext cx="9144000" cy="1846054"/>
          </a:xfrm>
        </p:spPr>
        <p:txBody>
          <a:bodyPr>
            <a:normAutofit/>
          </a:bodyPr>
          <a:lstStyle/>
          <a:p>
            <a:endParaRPr lang="hu-HU" sz="2000" dirty="0"/>
          </a:p>
          <a:p>
            <a:endParaRPr lang="hu-HU" sz="2000" dirty="0"/>
          </a:p>
          <a:p>
            <a:r>
              <a:rPr lang="hu-HU" sz="2000" dirty="0"/>
              <a:t>Útmutató lépésről lépésre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63F40AA8-8B48-DEC0-CBB0-A569C2DC7DE5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393417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FCB9EFF-4ADE-495F-878D-85D3DDF0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125" y="870013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FF0000"/>
                </a:solidFill>
                <a:latin typeface="+mn-lt"/>
              </a:rPr>
              <a:t>Feltöltés:</a:t>
            </a:r>
            <a:br>
              <a:rPr lang="hu-HU" sz="2000" b="1" dirty="0">
                <a:latin typeface="+mn-lt"/>
              </a:rPr>
            </a:br>
            <a:r>
              <a:rPr lang="hu-HU" sz="2000" b="1" dirty="0">
                <a:latin typeface="+mn-lt"/>
              </a:rPr>
              <a:t>Tanulmányok&gt; Szakdolgozat/Szakdolgozat jelentkezés</a:t>
            </a:r>
          </a:p>
        </p:txBody>
      </p:sp>
      <p:pic>
        <p:nvPicPr>
          <p:cNvPr id="5" name="Tartalom helye 4">
            <a:extLst>
              <a:ext uri="{FF2B5EF4-FFF2-40B4-BE49-F238E27FC236}">
                <a16:creationId xmlns:a16="http://schemas.microsoft.com/office/drawing/2014/main" id="{F3BE25E2-0BEF-4808-AEEA-D11F6C925A1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/>
        </p:blipFill>
        <p:spPr>
          <a:xfrm>
            <a:off x="286371" y="2458427"/>
            <a:ext cx="11619257" cy="4062703"/>
          </a:xfr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EF5B5093-EE12-CC07-6AF2-8065D7A3EFEA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37318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342164" y="1249578"/>
            <a:ext cx="11478534" cy="5044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200" dirty="0"/>
              <a:t>Álljon rá a Portfólióra: </a:t>
            </a:r>
          </a:p>
        </p:txBody>
      </p:sp>
      <p:pic>
        <p:nvPicPr>
          <p:cNvPr id="1026" name="Kép 2" descr="image0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057" y="2338901"/>
            <a:ext cx="7543886" cy="3700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0F13078B-A21D-C614-355D-DC117D084A55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6557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D8B1EC4-3E4A-4CEE-AB5C-BBFBAB91D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0024" y="883237"/>
            <a:ext cx="11991975" cy="1338787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Felugró ablakban válassza ki a portfólió </a:t>
            </a:r>
            <a:r>
              <a:rPr lang="hu-HU" sz="2000" b="1" dirty="0">
                <a:latin typeface="+mn-lt"/>
              </a:rPr>
              <a:t>nyelv</a:t>
            </a:r>
            <a:r>
              <a:rPr lang="hu-HU" sz="2000" dirty="0">
                <a:latin typeface="+mn-lt"/>
              </a:rPr>
              <a:t>ét és írja be 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szót a szakdolgozat végleges címéhez</a:t>
            </a:r>
            <a:br>
              <a:rPr lang="hu-HU" sz="2000" b="1" dirty="0">
                <a:latin typeface="+mn-lt"/>
              </a:rPr>
            </a:br>
            <a:r>
              <a:rPr lang="hu-HU" sz="2000" dirty="0">
                <a:latin typeface="+mn-lt"/>
              </a:rPr>
              <a:t>(</a:t>
            </a:r>
            <a:r>
              <a:rPr lang="hu-HU" sz="2000" b="1" dirty="0">
                <a:solidFill>
                  <a:srgbClr val="FF0000"/>
                </a:solidFill>
                <a:latin typeface="+mn-lt"/>
              </a:rPr>
              <a:t>ÜGYELJEN A HELYESÍRÁSRA</a:t>
            </a:r>
            <a:r>
              <a:rPr lang="hu-HU" sz="2000" dirty="0">
                <a:latin typeface="+mn-lt"/>
              </a:rPr>
              <a:t>, ez később nem módosítható!)</a:t>
            </a:r>
          </a:p>
        </p:txBody>
      </p:sp>
      <p:pic>
        <p:nvPicPr>
          <p:cNvPr id="4" name="Kép 3" descr="A képen szöveg látható&#10;&#10;Automatikusan generált leírás">
            <a:extLst>
              <a:ext uri="{FF2B5EF4-FFF2-40B4-BE49-F238E27FC236}">
                <a16:creationId xmlns:a16="http://schemas.microsoft.com/office/drawing/2014/main" id="{DB02BF51-547E-456C-8D29-7C50A1A3EE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184" y="2091955"/>
            <a:ext cx="6294268" cy="440781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C595C1E5-AD2A-CD51-605E-F8F4459D53BF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38341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E8B8059-3152-4495-9EC8-2742D3CB9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115" y="1341716"/>
            <a:ext cx="10339439" cy="2000237"/>
          </a:xfrm>
          <a:prstGeom prst="roundRect">
            <a:avLst/>
          </a:prstGeom>
          <a:ln w="57150" cmpd="sng">
            <a:solidFill>
              <a:srgbClr val="F894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br>
              <a:rPr lang="hu-HU" sz="2700" b="1" dirty="0">
                <a:solidFill>
                  <a:schemeClr val="tx1"/>
                </a:solidFill>
                <a:latin typeface="+mn-lt"/>
              </a:rPr>
            </a:br>
            <a:br>
              <a:rPr lang="hu-HU" sz="2700" b="1" dirty="0">
                <a:solidFill>
                  <a:schemeClr val="tx1"/>
                </a:solidFill>
                <a:latin typeface="+mn-lt"/>
              </a:rPr>
            </a:br>
            <a:br>
              <a:rPr lang="hu-HU" sz="2700" b="1" dirty="0">
                <a:solidFill>
                  <a:schemeClr val="tx1"/>
                </a:solidFill>
                <a:latin typeface="+mn-lt"/>
              </a:rPr>
            </a:br>
            <a:br>
              <a:rPr lang="hu-HU" sz="2700" b="1" dirty="0">
                <a:solidFill>
                  <a:schemeClr val="tx1"/>
                </a:solidFill>
                <a:latin typeface="+mn-lt"/>
              </a:rPr>
            </a:br>
            <a:r>
              <a:rPr lang="hu-HU" sz="2000" dirty="0"/>
              <a:t>A </a:t>
            </a:r>
            <a:r>
              <a:rPr lang="hu-HU" sz="2000" b="1" dirty="0"/>
              <a:t>Szakdolgozat kivonat2</a:t>
            </a:r>
            <a:r>
              <a:rPr lang="hu-HU" sz="2000" dirty="0"/>
              <a:t> dokumentum típusba tartozó fájl előkészítése:</a:t>
            </a:r>
            <a:br>
              <a:rPr lang="hu-HU" sz="1600" b="1" dirty="0">
                <a:solidFill>
                  <a:schemeClr val="tx1"/>
                </a:solidFill>
                <a:latin typeface="+mn-lt"/>
              </a:rPr>
            </a:br>
            <a:br>
              <a:rPr lang="hu-HU" sz="1600" b="1" dirty="0">
                <a:solidFill>
                  <a:schemeClr val="tx1"/>
                </a:solidFill>
                <a:latin typeface="+mn-lt"/>
              </a:rPr>
            </a:br>
            <a:r>
              <a:rPr lang="hu-HU" sz="1600" dirty="0">
                <a:solidFill>
                  <a:schemeClr val="tx1"/>
                </a:solidFill>
                <a:latin typeface="+mn-lt"/>
              </a:rPr>
              <a:t>Nyissa meg portfóliója Word dokumentumát (</a:t>
            </a:r>
            <a:r>
              <a:rPr lang="hu-HU" sz="1600" dirty="0" err="1">
                <a:solidFill>
                  <a:schemeClr val="tx1"/>
                </a:solidFill>
                <a:latin typeface="+mn-lt"/>
              </a:rPr>
              <a:t>docx</a:t>
            </a:r>
            <a:r>
              <a:rPr lang="hu-HU" sz="1600" dirty="0">
                <a:solidFill>
                  <a:schemeClr val="tx1"/>
                </a:solidFill>
                <a:latin typeface="+mn-lt"/>
              </a:rPr>
              <a:t> formátum) és m</a:t>
            </a:r>
            <a:r>
              <a:rPr lang="hu-HU" sz="16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entse el a fájlt a következő módon: </a:t>
            </a:r>
            <a:r>
              <a:rPr lang="hu-HU" sz="1600" b="1" dirty="0" err="1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Vezeteknev_Keresztnev_Portfolio_leadas_eve</a:t>
            </a:r>
            <a:br>
              <a:rPr lang="hu-HU" sz="16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</a:br>
            <a:r>
              <a:rPr lang="hu-HU" sz="16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  <a:t>pl. Kovacs_Janos_Portfólió_2024 </a:t>
            </a:r>
            <a:r>
              <a:rPr lang="hu-HU" sz="1600" dirty="0">
                <a:solidFill>
                  <a:schemeClr val="tx1"/>
                </a:solidFill>
                <a:latin typeface="+mn-lt"/>
              </a:rPr>
              <a:t>(</a:t>
            </a:r>
            <a:r>
              <a:rPr lang="hu-HU" sz="1600" dirty="0" err="1">
                <a:solidFill>
                  <a:schemeClr val="tx1"/>
                </a:solidFill>
                <a:latin typeface="+mn-lt"/>
              </a:rPr>
              <a:t>docx</a:t>
            </a:r>
            <a:r>
              <a:rPr lang="hu-HU" sz="1600" dirty="0">
                <a:solidFill>
                  <a:schemeClr val="tx1"/>
                </a:solidFill>
                <a:latin typeface="+mn-lt"/>
              </a:rPr>
              <a:t>, </a:t>
            </a:r>
            <a:r>
              <a:rPr lang="hu-HU" sz="1600" dirty="0" err="1">
                <a:solidFill>
                  <a:schemeClr val="tx1"/>
                </a:solidFill>
                <a:latin typeface="+mn-lt"/>
              </a:rPr>
              <a:t>max</a:t>
            </a:r>
            <a:r>
              <a:rPr lang="hu-HU" sz="1600" dirty="0">
                <a:solidFill>
                  <a:schemeClr val="tx1"/>
                </a:solidFill>
                <a:latin typeface="+mn-lt"/>
              </a:rPr>
              <a:t>. méret </a:t>
            </a:r>
            <a:r>
              <a:rPr lang="hu-HU" sz="1600" b="1" dirty="0">
                <a:solidFill>
                  <a:schemeClr val="tx1"/>
                </a:solidFill>
              </a:rPr>
              <a:t>5 MB)</a:t>
            </a:r>
            <a:br>
              <a:rPr lang="hu-HU" sz="1600" b="1" dirty="0">
                <a:solidFill>
                  <a:schemeClr val="tx1"/>
                </a:solidFill>
              </a:rPr>
            </a:br>
            <a:br>
              <a:rPr lang="hu-HU" sz="1600" b="1" dirty="0">
                <a:solidFill>
                  <a:schemeClr val="tx1"/>
                </a:solidFill>
              </a:rPr>
            </a:br>
            <a:r>
              <a:rPr lang="hu-HU" sz="1600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feltölthető.)</a:t>
            </a:r>
            <a:br>
              <a:rPr lang="hu-HU" sz="1600" dirty="0">
                <a:solidFill>
                  <a:schemeClr val="tx1"/>
                </a:solidFill>
                <a:latin typeface="+mn-lt"/>
              </a:rPr>
            </a:br>
            <a:br>
              <a:rPr lang="hu-HU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</a:br>
            <a:br>
              <a:rPr lang="hu-HU" sz="2000" dirty="0">
                <a:solidFill>
                  <a:schemeClr val="tx1"/>
                </a:solidFill>
                <a:latin typeface="+mn-lt"/>
              </a:rPr>
            </a:br>
            <a:br>
              <a:rPr lang="hu-HU" sz="2000" dirty="0">
                <a:solidFill>
                  <a:schemeClr val="tx1"/>
                </a:solidFill>
                <a:effectLst/>
                <a:latin typeface="+mn-lt"/>
                <a:ea typeface="Calibri" panose="020F0502020204030204" pitchFamily="34" charset="0"/>
              </a:rPr>
            </a:br>
            <a:br>
              <a:rPr lang="hu-HU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endParaRPr lang="hu-HU" sz="2000" dirty="0"/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3CF48927-93E2-479F-8B90-29064260D04B}"/>
              </a:ext>
            </a:extLst>
          </p:cNvPr>
          <p:cNvSpPr txBox="1"/>
          <p:nvPr/>
        </p:nvSpPr>
        <p:spPr>
          <a:xfrm>
            <a:off x="4607511" y="-330317"/>
            <a:ext cx="74394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3200" dirty="0"/>
          </a:p>
          <a:p>
            <a:r>
              <a:rPr lang="hu-HU" sz="3200" dirty="0"/>
              <a:t>A Portfólió elmentése, feltöltés előkészítése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0EF34C1E-6540-4A05-AAA6-8AF7C5979AFB}"/>
              </a:ext>
            </a:extLst>
          </p:cNvPr>
          <p:cNvSpPr txBox="1"/>
          <p:nvPr/>
        </p:nvSpPr>
        <p:spPr>
          <a:xfrm>
            <a:off x="807115" y="4239729"/>
            <a:ext cx="10327524" cy="1940957"/>
          </a:xfrm>
          <a:prstGeom prst="roundRect">
            <a:avLst/>
          </a:prstGeom>
          <a:ln w="57150" cmpd="sng">
            <a:solidFill>
              <a:srgbClr val="F8941C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hu-HU" sz="1400" dirty="0">
                <a:latin typeface="+mn-lt"/>
              </a:rPr>
              <a:t>A</a:t>
            </a:r>
            <a:r>
              <a:rPr lang="hu-HU" sz="2400" b="1" dirty="0">
                <a:latin typeface="+mn-lt"/>
              </a:rPr>
              <a:t> </a:t>
            </a:r>
            <a:r>
              <a:rPr lang="hu-HU" b="1" dirty="0">
                <a:latin typeface="+mn-lt"/>
              </a:rPr>
              <a:t>Portfólió </a:t>
            </a:r>
            <a:r>
              <a:rPr lang="hu-HU" dirty="0">
                <a:latin typeface="+mn-lt"/>
              </a:rPr>
              <a:t>dokumentum típusba tartozó fájl előkészítése:</a:t>
            </a:r>
            <a:br>
              <a:rPr lang="hu-HU" sz="1400" dirty="0">
                <a:latin typeface="+mn-lt"/>
              </a:rPr>
            </a:br>
            <a:br>
              <a:rPr lang="hu-HU" sz="1400" dirty="0">
                <a:latin typeface="+mn-lt"/>
              </a:rPr>
            </a:br>
            <a:r>
              <a:rPr lang="hu-HU" sz="1400" b="1" dirty="0">
                <a:latin typeface="+mn-lt"/>
              </a:rPr>
              <a:t>Fájl&gt; Mentés másként&gt; </a:t>
            </a:r>
            <a:r>
              <a:rPr lang="hu-HU" sz="1400" dirty="0">
                <a:latin typeface="+mn-lt"/>
              </a:rPr>
              <a:t>Válassza ki a </a:t>
            </a:r>
            <a:r>
              <a:rPr lang="hu-HU" sz="1400" b="1" dirty="0">
                <a:latin typeface="+mn-lt"/>
              </a:rPr>
              <a:t>pdf</a:t>
            </a:r>
            <a:r>
              <a:rPr lang="hu-HU" sz="1400" dirty="0">
                <a:latin typeface="+mn-lt"/>
              </a:rPr>
              <a:t> formátumot és mentse el a fájlt a következő módon:</a:t>
            </a:r>
            <a:br>
              <a:rPr lang="hu-HU" sz="1400" dirty="0">
                <a:latin typeface="+mn-lt"/>
              </a:rPr>
            </a:br>
            <a:r>
              <a:rPr lang="hu-HU" sz="1400" b="1" dirty="0" err="1">
                <a:effectLst/>
                <a:latin typeface="+mn-lt"/>
                <a:ea typeface="Calibri" panose="020F0502020204030204" pitchFamily="34" charset="0"/>
              </a:rPr>
              <a:t>Vezeteknev_Keresztnev_Portfolio_leadas_eve</a:t>
            </a:r>
            <a:br>
              <a:rPr lang="hu-HU" sz="1400" dirty="0">
                <a:effectLst/>
                <a:latin typeface="+mn-lt"/>
                <a:ea typeface="Calibri" panose="020F0502020204030204" pitchFamily="34" charset="0"/>
              </a:rPr>
            </a:br>
            <a:r>
              <a:rPr lang="hu-HU" sz="1400" dirty="0">
                <a:effectLst/>
                <a:latin typeface="+mn-lt"/>
                <a:ea typeface="Calibri" panose="020F0502020204030204" pitchFamily="34" charset="0"/>
              </a:rPr>
              <a:t>pl. Kovacs_Janos_Portfólió_2024 </a:t>
            </a:r>
            <a:r>
              <a:rPr lang="hu-HU" sz="1400" dirty="0">
                <a:latin typeface="+mn-lt"/>
              </a:rPr>
              <a:t>(</a:t>
            </a:r>
            <a:r>
              <a:rPr lang="hu-HU" sz="1400" dirty="0" err="1">
                <a:latin typeface="+mn-lt"/>
              </a:rPr>
              <a:t>max</a:t>
            </a:r>
            <a:r>
              <a:rPr lang="hu-HU" sz="1400" dirty="0">
                <a:latin typeface="+mn-lt"/>
              </a:rPr>
              <a:t>. méret </a:t>
            </a:r>
            <a:r>
              <a:rPr lang="hu-HU" sz="1400" b="1" dirty="0">
                <a:latin typeface="+mn-lt"/>
              </a:rPr>
              <a:t>5 MB)</a:t>
            </a:r>
          </a:p>
          <a:p>
            <a:br>
              <a:rPr lang="hu-HU" sz="1400" b="1" dirty="0">
                <a:latin typeface="+mn-lt"/>
              </a:rPr>
            </a:br>
            <a:r>
              <a:rPr lang="hu-HU" sz="1400" b="1" dirty="0">
                <a:latin typeface="+mn-lt"/>
              </a:rPr>
              <a:t> </a:t>
            </a:r>
            <a:r>
              <a:rPr lang="hu-HU" sz="1400" dirty="0">
                <a:solidFill>
                  <a:srgbClr val="FF0000"/>
                </a:solidFill>
              </a:rPr>
              <a:t>Mit tudok tenni, ha nagyobb mérettel bír a szakdolgozat, mellékletek, mint ami feltölthető? - Tömörített ZIP fájlként feltölthető.)</a:t>
            </a:r>
            <a:endParaRPr lang="hu-HU" dirty="0"/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914BC385-5A98-72DC-6FBC-777C86C3FCA8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9875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271D6A4-46C8-4E65-B7A9-12C5D91F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984" y="998785"/>
            <a:ext cx="12192000" cy="1286777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A </a:t>
            </a:r>
            <a:r>
              <a:rPr lang="hu-HU" sz="2000" b="1" dirty="0">
                <a:latin typeface="+mn-lt"/>
              </a:rPr>
              <a:t>Szakdolgozat kivonat2</a:t>
            </a:r>
            <a:r>
              <a:rPr lang="hu-HU" sz="2000" dirty="0">
                <a:latin typeface="+mn-lt"/>
              </a:rPr>
              <a:t> dokumentum típushoz töltse fel a </a:t>
            </a:r>
            <a:r>
              <a:rPr lang="hu-HU" sz="2000" b="1" dirty="0">
                <a:latin typeface="+mn-lt"/>
              </a:rPr>
              <a:t>Portfóliót tartalmazó </a:t>
            </a:r>
            <a:r>
              <a:rPr lang="hu-HU" sz="2000" b="1" dirty="0" err="1">
                <a:effectLst/>
                <a:latin typeface="+mn-lt"/>
                <a:ea typeface="Calibri" panose="020F0502020204030204" pitchFamily="34" charset="0"/>
              </a:rPr>
              <a:t>word</a:t>
            </a:r>
            <a:r>
              <a:rPr lang="hu-HU" sz="2000" b="1" dirty="0">
                <a:effectLst/>
                <a:latin typeface="+mn-lt"/>
                <a:ea typeface="Calibri" panose="020F0502020204030204" pitchFamily="34" charset="0"/>
              </a:rPr>
              <a:t> (</a:t>
            </a:r>
            <a:r>
              <a:rPr lang="hu-HU" sz="2000" b="1" dirty="0" err="1">
                <a:effectLst/>
                <a:latin typeface="+mn-lt"/>
                <a:ea typeface="Calibri" panose="020F0502020204030204" pitchFamily="34" charset="0"/>
              </a:rPr>
              <a:t>docx</a:t>
            </a:r>
            <a:r>
              <a:rPr lang="hu-HU" sz="2000" b="1" dirty="0">
                <a:effectLst/>
                <a:latin typeface="+mn-lt"/>
                <a:ea typeface="Calibri" panose="020F0502020204030204" pitchFamily="34" charset="0"/>
              </a:rPr>
              <a:t>) fájlt.</a:t>
            </a:r>
            <a:br>
              <a:rPr lang="hu-HU" sz="2000" b="1" dirty="0">
                <a:effectLst/>
                <a:latin typeface="+mn-lt"/>
                <a:ea typeface="Calibri" panose="020F0502020204030204" pitchFamily="34" charset="0"/>
              </a:rPr>
            </a:br>
            <a:br>
              <a:rPr lang="hu-HU" sz="2000" b="1" dirty="0">
                <a:effectLst/>
                <a:latin typeface="+mn-lt"/>
                <a:ea typeface="Calibri" panose="020F0502020204030204" pitchFamily="34" charset="0"/>
              </a:rPr>
            </a:br>
            <a:endParaRPr lang="hu-HU" sz="2000" dirty="0">
              <a:latin typeface="+mn-lt"/>
            </a:endParaRPr>
          </a:p>
        </p:txBody>
      </p:sp>
      <p:pic>
        <p:nvPicPr>
          <p:cNvPr id="18" name="Kép 17" descr="A képen szöveg látható&#10;&#10;Automatikusan generált leírás">
            <a:extLst>
              <a:ext uri="{FF2B5EF4-FFF2-40B4-BE49-F238E27FC236}">
                <a16:creationId xmlns:a16="http://schemas.microsoft.com/office/drawing/2014/main" id="{4433674C-90FA-4B35-99C2-1EBEA7BEF8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5900" y="1732588"/>
            <a:ext cx="9220200" cy="4777740"/>
          </a:xfrm>
          <a:prstGeom prst="rect">
            <a:avLst/>
          </a:prstGeom>
        </p:spPr>
      </p:pic>
      <p:pic>
        <p:nvPicPr>
          <p:cNvPr id="3" name="Kép 2">
            <a:extLst>
              <a:ext uri="{FF2B5EF4-FFF2-40B4-BE49-F238E27FC236}">
                <a16:creationId xmlns:a16="http://schemas.microsoft.com/office/drawing/2014/main" id="{F5FC723F-C519-6B8D-190E-4D9C67F78A5E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17157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>
            <a:extLst>
              <a:ext uri="{FF2B5EF4-FFF2-40B4-BE49-F238E27FC236}">
                <a16:creationId xmlns:a16="http://schemas.microsoft.com/office/drawing/2014/main" id="{97C5DA72-DFE3-4B8C-B9DE-CEF2AC28C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447" y="1038689"/>
            <a:ext cx="9131423" cy="15681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000" dirty="0"/>
              <a:t>A </a:t>
            </a:r>
            <a:r>
              <a:rPr lang="hu-HU" sz="2000" b="1" dirty="0">
                <a:latin typeface="+mn-lt"/>
              </a:rPr>
              <a:t>Portfólió </a:t>
            </a:r>
            <a:r>
              <a:rPr lang="hu-HU" sz="2000" dirty="0">
                <a:latin typeface="+mn-lt"/>
              </a:rPr>
              <a:t>dokumentum típushoz töltse fel a </a:t>
            </a:r>
            <a:r>
              <a:rPr lang="hu-HU" sz="2000" b="1" dirty="0">
                <a:latin typeface="+mn-lt"/>
              </a:rPr>
              <a:t>Portfóliót pdf</a:t>
            </a:r>
            <a:r>
              <a:rPr lang="hu-HU" sz="2000" dirty="0">
                <a:latin typeface="+mn-lt"/>
              </a:rPr>
              <a:t> formátumban.</a:t>
            </a:r>
            <a:endParaRPr lang="hu-HU" sz="2000" dirty="0"/>
          </a:p>
        </p:txBody>
      </p:sp>
      <p:pic>
        <p:nvPicPr>
          <p:cNvPr id="9" name="Kép 8">
            <a:extLst>
              <a:ext uri="{FF2B5EF4-FFF2-40B4-BE49-F238E27FC236}">
                <a16:creationId xmlns:a16="http://schemas.microsoft.com/office/drawing/2014/main" id="{B46149EF-1593-4836-912F-BFE18A9938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47" y="1396647"/>
            <a:ext cx="10075785" cy="5262724"/>
          </a:xfrm>
          <a:prstGeom prst="rect">
            <a:avLst/>
          </a:prstGeom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8192AB88-EAA5-07CD-4CDF-5CBF2782ECFD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703351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E9B45B1-A9A1-41FD-B4A3-B5A5235F01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9402" y="778314"/>
            <a:ext cx="10515600" cy="1325563"/>
          </a:xfrm>
        </p:spPr>
        <p:txBody>
          <a:bodyPr>
            <a:normAutofit/>
          </a:bodyPr>
          <a:lstStyle/>
          <a:p>
            <a:r>
              <a:rPr lang="hu-HU" sz="2000" dirty="0">
                <a:latin typeface="+mn-lt"/>
              </a:rPr>
              <a:t>Egy felugró ablak erősíti meg a </a:t>
            </a:r>
            <a:r>
              <a:rPr lang="hu-HU" sz="2000" b="1" dirty="0">
                <a:latin typeface="+mn-lt"/>
              </a:rPr>
              <a:t>sikeres mentést</a:t>
            </a:r>
            <a:r>
              <a:rPr lang="hu-HU" sz="2000" dirty="0">
                <a:latin typeface="+mn-lt"/>
              </a:rPr>
              <a:t>.</a:t>
            </a:r>
          </a:p>
        </p:txBody>
      </p:sp>
      <p:pic>
        <p:nvPicPr>
          <p:cNvPr id="5" name="Tartalom helye 4" descr="A képen szöveg látható&#10;&#10;Automatikusan generált leírás">
            <a:extLst>
              <a:ext uri="{FF2B5EF4-FFF2-40B4-BE49-F238E27FC236}">
                <a16:creationId xmlns:a16="http://schemas.microsoft.com/office/drawing/2014/main" id="{7DB0918E-8127-4841-A64A-0C852333FF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2582" y="2543175"/>
            <a:ext cx="5906835" cy="21724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Szövegdoboz 5">
            <a:extLst>
              <a:ext uri="{FF2B5EF4-FFF2-40B4-BE49-F238E27FC236}">
                <a16:creationId xmlns:a16="http://schemas.microsoft.com/office/drawing/2014/main" id="{05E7962F-62D9-4CA1-B24E-9FAC311DC74D}"/>
              </a:ext>
            </a:extLst>
          </p:cNvPr>
          <p:cNvSpPr txBox="1"/>
          <p:nvPr/>
        </p:nvSpPr>
        <p:spPr>
          <a:xfrm>
            <a:off x="967760" y="515496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600" dirty="0"/>
              <a:t>Gratulálunk! Sikeresen feltöltötte a portfólióját! </a:t>
            </a:r>
            <a:r>
              <a:rPr lang="hu-HU" sz="3600" dirty="0">
                <a:sym typeface="Wingdings" panose="05000000000000000000" pitchFamily="2" charset="2"/>
              </a:rPr>
              <a:t></a:t>
            </a:r>
            <a:endParaRPr lang="hu-HU" sz="3600" dirty="0"/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81E29B42-D23C-1196-1BC9-C673DB832C45}"/>
              </a:ext>
            </a:extLst>
          </p:cNvPr>
          <p:cNvPicPr/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5552187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5B8C050-4C20-43B5-8D57-8ABC33061A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100" y="978102"/>
            <a:ext cx="10588434" cy="1062644"/>
          </a:xfrm>
        </p:spPr>
        <p:txBody>
          <a:bodyPr anchor="b">
            <a:normAutofit/>
          </a:bodyPr>
          <a:lstStyle/>
          <a:p>
            <a:r>
              <a:rPr lang="hu-HU" sz="3400" b="1" dirty="0">
                <a:latin typeface="+mn-lt"/>
              </a:rPr>
              <a:t>Elakadt?</a:t>
            </a:r>
            <a:br>
              <a:rPr lang="hu-HU" sz="3400" b="1" dirty="0">
                <a:latin typeface="+mn-lt"/>
              </a:rPr>
            </a:br>
            <a:r>
              <a:rPr lang="hu-HU" sz="3400" dirty="0">
                <a:latin typeface="+mn-lt"/>
              </a:rPr>
              <a:t>Kérjük lépjen kapcsolatba a tanulmányi ügyintézőjével!</a:t>
            </a:r>
          </a:p>
        </p:txBody>
      </p:sp>
      <p:cxnSp>
        <p:nvCxnSpPr>
          <p:cNvPr id="8" name="Straight Connector 9">
            <a:extLst>
              <a:ext uri="{FF2B5EF4-FFF2-40B4-BE49-F238E27FC236}">
                <a16:creationId xmlns:a16="http://schemas.microsoft.com/office/drawing/2014/main" id="{39B7FDC9-F0CE-43A7-9F2A-83DD09DC34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47624" y="2265037"/>
            <a:ext cx="10125012" cy="0"/>
          </a:xfrm>
          <a:prstGeom prst="line">
            <a:avLst/>
          </a:prstGeom>
          <a:ln w="158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Ábra 4" descr="Kérdőjel egyszínű kitöltéssel">
            <a:extLst>
              <a:ext uri="{FF2B5EF4-FFF2-40B4-BE49-F238E27FC236}">
                <a16:creationId xmlns:a16="http://schemas.microsoft.com/office/drawing/2014/main" id="{623D6B86-B577-4FFA-8158-6AE46D6A9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33206" y="2811104"/>
            <a:ext cx="2928114" cy="2928114"/>
          </a:xfrm>
          <a:prstGeom prst="rect">
            <a:avLst/>
          </a:prstGeom>
        </p:spPr>
      </p:pic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F5B6F6-559F-4E56-9C7C-29245AF182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5354" y="2682433"/>
            <a:ext cx="6282169" cy="3215749"/>
          </a:xfrm>
          <a:prstGeom prst="roundRect">
            <a:avLst/>
          </a:prstGeom>
          <a:solidFill>
            <a:srgbClr val="F8941C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hu-HU" sz="2400" dirty="0">
                <a:solidFill>
                  <a:schemeClr val="tx1"/>
                </a:solidFill>
              </a:rPr>
              <a:t>Elérhetőségeinket az alábbi linken találja:</a:t>
            </a:r>
            <a:br>
              <a:rPr lang="hu-HU" sz="1500" dirty="0">
                <a:solidFill>
                  <a:schemeClr val="tx1"/>
                </a:solidFill>
              </a:rPr>
            </a:br>
            <a:br>
              <a:rPr lang="hu-HU" sz="1500" b="1" dirty="0">
                <a:solidFill>
                  <a:srgbClr val="0070C0"/>
                </a:solidFill>
              </a:rPr>
            </a:br>
            <a:r>
              <a:rPr lang="hu-HU" sz="1500" b="1" dirty="0">
                <a:solidFill>
                  <a:srgbClr val="0070C0"/>
                </a:solidFill>
                <a:hlinkClick r:id="rId4"/>
              </a:rPr>
              <a:t>https://btk.kre.hu/index.php/2015-10-20-12-12-54/tanulmanyi-osztaly/tanulmanyi-szakfelelosok.html</a:t>
            </a:r>
            <a:r>
              <a:rPr lang="hu-HU" sz="1500" b="1" dirty="0">
                <a:solidFill>
                  <a:srgbClr val="0070C0"/>
                </a:solidFill>
              </a:rPr>
              <a:t> </a:t>
            </a:r>
            <a:endParaRPr lang="hu-HU" sz="1500" dirty="0">
              <a:solidFill>
                <a:schemeClr val="tx1"/>
              </a:solidFill>
            </a:endParaRPr>
          </a:p>
          <a:p>
            <a:r>
              <a:rPr lang="hu-HU" sz="1500" dirty="0">
                <a:solidFill>
                  <a:schemeClr val="tx1"/>
                </a:solidFill>
              </a:rPr>
              <a:t>Kérjük a levél tárgya legyen: </a:t>
            </a:r>
            <a:r>
              <a:rPr lang="hu-HU" sz="1500" b="1" dirty="0">
                <a:solidFill>
                  <a:schemeClr val="tx1"/>
                </a:solidFill>
              </a:rPr>
              <a:t>Portfólió feltöltés</a:t>
            </a:r>
          </a:p>
          <a:p>
            <a:r>
              <a:rPr lang="hu-HU" sz="1500" dirty="0">
                <a:solidFill>
                  <a:schemeClr val="tx1"/>
                </a:solidFill>
              </a:rPr>
              <a:t>A levél tartalmazza a következőket: 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 err="1">
                <a:solidFill>
                  <a:schemeClr val="tx1"/>
                </a:solidFill>
              </a:rPr>
              <a:t>Neptunban</a:t>
            </a:r>
            <a:r>
              <a:rPr lang="hu-HU" sz="1500" b="1" dirty="0">
                <a:solidFill>
                  <a:schemeClr val="tx1"/>
                </a:solidFill>
              </a:rPr>
              <a:t> szereplő teljes neve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Szakja</a:t>
            </a:r>
          </a:p>
          <a:p>
            <a:pPr lvl="1">
              <a:buClr>
                <a:srgbClr val="F8941C"/>
              </a:buClr>
              <a:buFont typeface="Wingdings" panose="05000000000000000000" pitchFamily="2" charset="2"/>
              <a:buChar char="§"/>
            </a:pPr>
            <a:r>
              <a:rPr lang="hu-HU" sz="1500" b="1" dirty="0">
                <a:solidFill>
                  <a:schemeClr val="tx1"/>
                </a:solidFill>
              </a:rPr>
              <a:t>A probléma leírása, melyik lépésnél akadt el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50A4FEB7-F024-2D3D-5711-13D672491D75}"/>
              </a:ext>
            </a:extLst>
          </p:cNvPr>
          <p:cNvPicPr/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427"/>
          <a:stretch/>
        </p:blipFill>
        <p:spPr bwMode="auto">
          <a:xfrm>
            <a:off x="0" y="0"/>
            <a:ext cx="3602990" cy="82169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8488712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506</TotalTime>
  <Words>338</Words>
  <Application>Microsoft Office PowerPoint</Application>
  <PresentationFormat>Szélesvásznú</PresentationFormat>
  <Paragraphs>23</Paragraphs>
  <Slides>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Office-téma</vt:lpstr>
      <vt:lpstr>Portfólió feltöltése a Neptunba</vt:lpstr>
      <vt:lpstr>Feltöltés: Tanulmányok&gt; Szakdolgozat/Szakdolgozat jelentkezés</vt:lpstr>
      <vt:lpstr>PowerPoint-bemutató</vt:lpstr>
      <vt:lpstr>A Felugró ablakban válassza ki a portfólió nyelvét és írja be a Portfólió szót a szakdolgozat végleges címéhez (ÜGYELJEN A HELYESÍRÁSRA, ez később nem módosítható!)</vt:lpstr>
      <vt:lpstr>    A Szakdolgozat kivonat2 dokumentum típusba tartozó fájl előkészítése:  Nyissa meg portfóliója Word dokumentumát (docx formátum) és mentse el a fájlt a következő módon: Vezeteknev_Keresztnev_Portfolio_leadas_eve pl. Kovacs_Janos_Portfólió_2024 (docx, max. méret 5 MB)  Mit tudok tenni, ha nagyobb mérettel bír a szakdolgozat, mellékletek, mint ami feltölthető? - Tömörített ZIP fájlként feltölthető.)     </vt:lpstr>
      <vt:lpstr>A Szakdolgozat kivonat2 dokumentum típushoz töltse fel a Portfóliót tartalmazó word (docx) fájlt.  </vt:lpstr>
      <vt:lpstr>PowerPoint-bemutató</vt:lpstr>
      <vt:lpstr>Egy felugró ablak erősíti meg a sikeres mentést.</vt:lpstr>
      <vt:lpstr>Elakadt? Kérjük lépjen kapcsolatba a tanulmányi ügyintézőjével!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Szakdolgozat feltöltése a Neptunba</dc:title>
  <dc:creator>Szuhai Mónika</dc:creator>
  <cp:lastModifiedBy>Krizsán Ottó</cp:lastModifiedBy>
  <cp:revision>49</cp:revision>
  <cp:lastPrinted>2024-04-22T14:00:04Z</cp:lastPrinted>
  <dcterms:created xsi:type="dcterms:W3CDTF">2021-04-09T12:28:14Z</dcterms:created>
  <dcterms:modified xsi:type="dcterms:W3CDTF">2024-04-24T14:32:35Z</dcterms:modified>
</cp:coreProperties>
</file>